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5" r:id="rId5"/>
    <p:sldId id="262" r:id="rId6"/>
    <p:sldId id="271" r:id="rId7"/>
    <p:sldId id="263" r:id="rId8"/>
    <p:sldId id="269" r:id="rId9"/>
    <p:sldId id="276" r:id="rId10"/>
    <p:sldId id="268" r:id="rId11"/>
    <p:sldId id="267" r:id="rId12"/>
    <p:sldId id="277" r:id="rId13"/>
    <p:sldId id="270" r:id="rId14"/>
    <p:sldId id="266" r:id="rId15"/>
    <p:sldId id="265" r:id="rId16"/>
    <p:sldId id="278" r:id="rId17"/>
    <p:sldId id="264" r:id="rId18"/>
    <p:sldId id="274" r:id="rId19"/>
    <p:sldId id="273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C6E20"/>
    <a:srgbClr val="3CC83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EE639-F4EB-4157-8C07-17096C9DD62C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F71C-0045-4231-B850-89E89B304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img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142852"/>
            <a:ext cx="905345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Консультация для педагогов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«Структура </a:t>
            </a:r>
            <a:r>
              <a:rPr lang="ru-RU" sz="4400" b="1" dirty="0" err="1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квест-игры</a:t>
            </a:r>
            <a:r>
              <a:rPr lang="ru-RU" sz="4400" b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МДОУ «Детский сад №10 «Радуга», 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г. Гаврилов-Ям, Ярославская обл.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Воспитатель: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Радкевич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 Л.М.</a:t>
            </a:r>
          </a:p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2020г.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24" y="714356"/>
            <a:ext cx="7000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Процесс –                                                       </a:t>
            </a:r>
            <a:r>
              <a:rPr lang="ru-RU" sz="2800" dirty="0" smtClean="0">
                <a:latin typeface="Bookman Old Style" pitchFamily="18" charset="0"/>
              </a:rPr>
              <a:t>логически и последовательно построенная цепочка заданий</a:t>
            </a:r>
          </a:p>
          <a:p>
            <a:pPr algn="ctr"/>
            <a:r>
              <a:rPr lang="ru-RU" sz="2800" dirty="0" smtClean="0">
                <a:latin typeface="Bookman Old Style" pitchFamily="18" charset="0"/>
              </a:rPr>
              <a:t>(пошаговая инструкция, помогающая участникам выполнять задания)</a:t>
            </a:r>
          </a:p>
          <a:p>
            <a:pPr algn="ctr"/>
            <a:endParaRPr lang="ru-RU" sz="28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3643314"/>
            <a:ext cx="5126079" cy="2998844"/>
          </a:xfrm>
          <a:prstGeom prst="round2DiagRect">
            <a:avLst>
              <a:gd name="adj1" fmla="val 16667"/>
              <a:gd name="adj2" fmla="val 18298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28662" y="785794"/>
            <a:ext cx="71438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Задания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                       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квеста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могут быть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самыми разнообразными: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загадки;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ребусы;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игры «Найди отличия», «Что лишнее?»;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пазлы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творческие задания;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игры с песком; с водой;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опыты, эксперименты;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лабиринты;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 спортивные эстафеты.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C:\Users\ЛФ\Pictures\img3.jpg"/>
          <p:cNvPicPr/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11384" t="2849" r="73063" b="50427"/>
          <a:stretch>
            <a:fillRect/>
          </a:stretch>
        </p:blipFill>
        <p:spPr bwMode="auto">
          <a:xfrm>
            <a:off x="5929322" y="3500438"/>
            <a:ext cx="17859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img_33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71477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detsad-62382-150167395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643314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Ф\Pictures\img2.jpg"/>
          <p:cNvPicPr/>
          <p:nvPr/>
        </p:nvPicPr>
        <p:blipFill>
          <a:blip r:embed="rId5"/>
          <a:srcRect l="47921" t="34402" r="5908" b="26239"/>
          <a:stretch>
            <a:fillRect/>
          </a:stretch>
        </p:blipFill>
        <p:spPr bwMode="auto">
          <a:xfrm>
            <a:off x="4429124" y="2714620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17107825.jpg"/>
          <p:cNvPicPr/>
          <p:nvPr/>
        </p:nvPicPr>
        <p:blipFill>
          <a:blip r:embed="rId6">
            <a:clrChange>
              <a:clrFrom>
                <a:srgbClr val="CCB782"/>
              </a:clrFrom>
              <a:clrTo>
                <a:srgbClr val="CCB782">
                  <a:alpha val="0"/>
                </a:srgbClr>
              </a:clrTo>
            </a:clrChange>
          </a:blip>
          <a:srcRect l="72956" t="69445" r="2031" b="4273"/>
          <a:stretch>
            <a:fillRect/>
          </a:stretch>
        </p:blipFill>
        <p:spPr bwMode="auto">
          <a:xfrm rot="1252655">
            <a:off x="5715008" y="714356"/>
            <a:ext cx="1485900" cy="117157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785794"/>
            <a:ext cx="62151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Количество заданий с учетом возраста детей.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428868"/>
            <a:ext cx="72152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u="sng" dirty="0" smtClean="0">
                <a:latin typeface="Bookman Old Style" pitchFamily="18" charset="0"/>
              </a:rPr>
              <a:t> до 3 лет </a:t>
            </a:r>
            <a:r>
              <a:rPr lang="ru-RU" sz="2800" dirty="0" smtClean="0">
                <a:latin typeface="Bookman Old Style" pitchFamily="18" charset="0"/>
              </a:rPr>
              <a:t>— 3-4 крупных активности,  2-3 простых действия;</a:t>
            </a:r>
          </a:p>
          <a:p>
            <a:pPr>
              <a:buFont typeface="Wingdings" pitchFamily="2" charset="2"/>
              <a:buChar char="v"/>
            </a:pPr>
            <a:r>
              <a:rPr lang="ru-RU" sz="2800" u="sng" dirty="0" smtClean="0">
                <a:latin typeface="Bookman Old Style" pitchFamily="18" charset="0"/>
              </a:rPr>
              <a:t> от 3 до 5 лет </a:t>
            </a:r>
            <a:r>
              <a:rPr lang="ru-RU" sz="2800" dirty="0" smtClean="0">
                <a:latin typeface="Bookman Old Style" pitchFamily="18" charset="0"/>
              </a:rPr>
              <a:t>— 5 активностей, несколько простых действий;</a:t>
            </a:r>
          </a:p>
          <a:p>
            <a:pPr>
              <a:buFont typeface="Wingdings" pitchFamily="2" charset="2"/>
              <a:buChar char="v"/>
            </a:pPr>
            <a:r>
              <a:rPr lang="ru-RU" sz="2800" u="sng" dirty="0" smtClean="0">
                <a:latin typeface="Bookman Old Style" pitchFamily="18" charset="0"/>
              </a:rPr>
              <a:t> от 5 до 7 лет </a:t>
            </a:r>
            <a:r>
              <a:rPr lang="ru-RU" sz="2800" dirty="0" smtClean="0">
                <a:latin typeface="Bookman Old Style" pitchFamily="18" charset="0"/>
              </a:rPr>
              <a:t>— 7-10 активностей разной сложности.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1357298"/>
            <a:ext cx="714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Bookman Old Style" pitchFamily="18" charset="0"/>
              </a:rPr>
              <a:t>ПРАВИЛА:</a:t>
            </a:r>
            <a:endParaRPr lang="ru-RU" sz="32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r>
              <a:rPr lang="ru-RU" sz="2800" dirty="0" smtClean="0">
                <a:latin typeface="Bookman Old Style" pitchFamily="18" charset="0"/>
              </a:rPr>
              <a:t>Чередовать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 активные и пассивные задания;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 легкие и трудные;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 творческие и интеллектуальные;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 быстрые и затянутые;</a:t>
            </a:r>
          </a:p>
          <a:p>
            <a:r>
              <a:rPr lang="ru-RU" sz="2800" dirty="0" smtClean="0">
                <a:latin typeface="Bookman Old Style" pitchFamily="18" charset="0"/>
              </a:rPr>
              <a:t>НАЧИНАТЬ с самого интересного и заканчивать тем же.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85786" y="100010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Завершение –                    подведение итогов (Финал)</a:t>
            </a:r>
            <a:endParaRPr lang="ru-R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2214554"/>
            <a:ext cx="52864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 Получение призов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 Обнаружение клада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Bookman Old Style" pitchFamily="18" charset="0"/>
              </a:rPr>
              <a:t> Спасение героя и другое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8794" y="3714752"/>
            <a:ext cx="4929222" cy="2947144"/>
          </a:xfrm>
          <a:prstGeom prst="round2DiagRect">
            <a:avLst>
              <a:gd name="adj1" fmla="val 16667"/>
              <a:gd name="adj2" fmla="val 18012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Ф\Pictures\img2.jpg"/>
          <p:cNvPicPr/>
          <p:nvPr/>
        </p:nvPicPr>
        <p:blipFill>
          <a:blip r:embed="rId3"/>
          <a:srcRect l="3720" t="30029" r="54194" b="36322"/>
          <a:stretch>
            <a:fillRect/>
          </a:stretch>
        </p:blipFill>
        <p:spPr bwMode="auto">
          <a:xfrm>
            <a:off x="1285852" y="1357298"/>
            <a:ext cx="607223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Рефлексия/ обратная связь</a:t>
            </a:r>
            <a:endParaRPr lang="ru-R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357298"/>
            <a:ext cx="68580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Суммируется опыт,                          который будет получен участниками при выполнении работы над </a:t>
            </a:r>
            <a:r>
              <a:rPr lang="ru-RU" sz="2800" dirty="0" err="1" smtClean="0">
                <a:latin typeface="Bookman Old Style" pitchFamily="18" charset="0"/>
              </a:rPr>
              <a:t>квестом</a:t>
            </a:r>
            <a:r>
              <a:rPr lang="ru-RU" sz="2800" dirty="0" smtClean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1" name="Рисунок 10" descr="C:\Users\ЛФ\Pictures\12347736fa4274c305895ae5ced289a0.jpg"/>
          <p:cNvPicPr/>
          <p:nvPr/>
        </p:nvPicPr>
        <p:blipFill>
          <a:blip r:embed="rId3"/>
          <a:srcRect l="2876" t="3068" r="2965" b="6801"/>
          <a:stretch>
            <a:fillRect/>
          </a:stretch>
        </p:blipFill>
        <p:spPr bwMode="auto">
          <a:xfrm>
            <a:off x="1857356" y="3143248"/>
            <a:ext cx="500066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8" y="92867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Формы отчета</a:t>
            </a:r>
            <a:endParaRPr lang="ru-R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714488"/>
            <a:ext cx="67151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По реализации </a:t>
            </a:r>
            <a:r>
              <a:rPr lang="ru-RU" sz="2800" dirty="0" err="1" smtClean="0">
                <a:latin typeface="Bookman Old Style" pitchFamily="18" charset="0"/>
              </a:rPr>
              <a:t>квестов</a:t>
            </a:r>
            <a:r>
              <a:rPr lang="ru-RU" sz="2800" dirty="0" smtClean="0">
                <a:latin typeface="Bookman Old Style" pitchFamily="18" charset="0"/>
              </a:rPr>
              <a:t>                       могут быть различными:                                 серия фотографий, рисунки, видеоролик, виртуальная экскурсия, фотоальбом, запись в библиотеку и т.д.</a:t>
            </a:r>
          </a:p>
          <a:p>
            <a:pPr algn="ctr"/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54" t="4615" r="8135" b="28468"/>
          <a:stretch/>
        </p:blipFill>
        <p:spPr>
          <a:xfrm>
            <a:off x="1714480" y="4572008"/>
            <a:ext cx="5500726" cy="2071702"/>
          </a:xfrm>
          <a:prstGeom prst="round2DiagRect">
            <a:avLst>
              <a:gd name="adj1" fmla="val 16667"/>
              <a:gd name="adj2" fmla="val 21114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28727" y="1000108"/>
            <a:ext cx="621510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Вывод:</a:t>
            </a:r>
          </a:p>
          <a:p>
            <a:r>
              <a:rPr lang="ru-RU" sz="2800" dirty="0" err="1" smtClean="0">
                <a:latin typeface="Bookman Old Style" pitchFamily="18" charset="0"/>
              </a:rPr>
              <a:t>Квест</a:t>
            </a:r>
            <a:r>
              <a:rPr lang="ru-RU" sz="2800" dirty="0" smtClean="0">
                <a:latin typeface="Bookman Old Style" pitchFamily="18" charset="0"/>
              </a:rPr>
              <a:t> - игры одно из интересных средств, направленных на самовоспитание и саморазвитие ребенка как личности творческой, физически здоровой, с активной познавательной позицией. Что является основным требованием ФГОС ДО.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480" y="1428736"/>
            <a:ext cx="58579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«Самое глубокое,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Bookman Old Style" pitchFamily="18" charset="0"/>
              </a:rPr>
              <a:t>ч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то может пережить человек,</a:t>
            </a:r>
          </a:p>
          <a:p>
            <a:pPr algn="ctr"/>
            <a:r>
              <a:rPr lang="ru-RU" sz="3600" b="1" i="1" dirty="0">
                <a:solidFill>
                  <a:srgbClr val="C00000"/>
                </a:solidFill>
                <a:latin typeface="Bookman Old Style" pitchFamily="18" charset="0"/>
              </a:rPr>
              <a:t>э</a:t>
            </a:r>
            <a:r>
              <a:rPr lang="ru-RU" sz="3600" b="1" i="1" dirty="0" smtClean="0">
                <a:solidFill>
                  <a:srgbClr val="C00000"/>
                </a:solidFill>
                <a:latin typeface="Bookman Old Style" pitchFamily="18" charset="0"/>
              </a:rPr>
              <a:t>то чувство таинственного»</a:t>
            </a:r>
          </a:p>
          <a:p>
            <a:endParaRPr lang="ru-RU" sz="3600" i="1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r"/>
            <a:r>
              <a:rPr lang="ru-RU" sz="3200" b="1" i="1" dirty="0" smtClean="0">
                <a:solidFill>
                  <a:schemeClr val="tx2"/>
                </a:solidFill>
                <a:latin typeface="Bookman Old Style" pitchFamily="18" charset="0"/>
              </a:rPr>
              <a:t>Альберт </a:t>
            </a:r>
            <a:r>
              <a:rPr lang="ru-RU" sz="3200" b="1" i="1" dirty="0" err="1" smtClean="0">
                <a:solidFill>
                  <a:schemeClr val="tx2"/>
                </a:solidFill>
                <a:latin typeface="Bookman Old Style" pitchFamily="18" charset="0"/>
              </a:rPr>
              <a:t>Энштейн</a:t>
            </a:r>
            <a:endParaRPr lang="ru-RU" sz="3200" b="1" i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ЛФ\Pictures\img9.jpg"/>
          <p:cNvPicPr/>
          <p:nvPr/>
        </p:nvPicPr>
        <p:blipFill>
          <a:blip r:embed="rId2"/>
          <a:srcRect l="6921" t="3125" r="22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00232" y="2571744"/>
            <a:ext cx="5143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Bookman Old Style" pitchFamily="18" charset="0"/>
              </a:rPr>
              <a:t>внимание!</a:t>
            </a:r>
            <a:endParaRPr lang="ru-RU" sz="54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42918"/>
            <a:ext cx="707236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C00000"/>
                </a:solidFill>
                <a:latin typeface="Bookman Old Style" pitchFamily="18" charset="0"/>
              </a:rPr>
              <a:t>Квест</a:t>
            </a:r>
            <a:r>
              <a:rPr lang="ru-RU" sz="4400" dirty="0">
                <a:solidFill>
                  <a:srgbClr val="C00000"/>
                </a:solidFill>
                <a:latin typeface="Bookman Old Style" pitchFamily="18" charset="0"/>
              </a:rPr>
              <a:t> -</a:t>
            </a:r>
            <a:r>
              <a:rPr lang="ru-RU" sz="4400" dirty="0">
                <a:solidFill>
                  <a:schemeClr val="tx2"/>
                </a:solidFill>
                <a:latin typeface="Bookman Old Style" pitchFamily="18" charset="0"/>
              </a:rPr>
              <a:t> </a:t>
            </a:r>
            <a:endParaRPr lang="ru-RU" sz="4400" dirty="0" smtClean="0">
              <a:solidFill>
                <a:schemeClr val="tx2"/>
              </a:solidFill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это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командная игра,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                         идея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игры проста – команда, перемещаясь по точкам, выполняет различные задания.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3286124"/>
            <a:ext cx="4220655" cy="32063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img_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57203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Ф\Pictures\DSC07827-1024x6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46434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4414" y="285728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По структуре сюжетов </a:t>
            </a:r>
            <a:r>
              <a:rPr lang="ru-RU" sz="3200" b="1" dirty="0" err="1" smtClean="0">
                <a:solidFill>
                  <a:srgbClr val="C00000"/>
                </a:solidFill>
                <a:latin typeface="Bookman Old Style" pitchFamily="18" charset="0"/>
              </a:rPr>
              <a:t>квесты</a:t>
            </a:r>
            <a:r>
              <a:rPr lang="ru-RU" sz="3200" b="1" dirty="0" smtClean="0">
                <a:solidFill>
                  <a:srgbClr val="C00000"/>
                </a:solidFill>
                <a:latin typeface="Bookman Old Style" pitchFamily="18" charset="0"/>
              </a:rPr>
              <a:t> различают</a:t>
            </a:r>
            <a:r>
              <a:rPr lang="ru-RU" sz="3200" b="1" dirty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endParaRPr lang="ru-RU" sz="32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09" y="1428736"/>
            <a:ext cx="75009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линейные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(решение одной задачи дает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возможность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решать следующую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штурмовые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 помощью контрольных подсказок участник сам выбирает способ решения учебной задачи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кольцевые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(по сути, тот же линейный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только для нескольких команд, стартующих из разных точек).</a:t>
            </a:r>
          </a:p>
          <a:p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4065542"/>
            <a:ext cx="4429156" cy="2792457"/>
          </a:xfrm>
          <a:prstGeom prst="round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4092364">
            <a:off x="1882678" y="567248"/>
            <a:ext cx="4878577" cy="6437880"/>
          </a:xfrm>
          <a:prstGeom prst="circularArrow">
            <a:avLst>
              <a:gd name="adj1" fmla="val 12500"/>
              <a:gd name="adj2" fmla="val 1064528"/>
              <a:gd name="adj3" fmla="val 20457681"/>
              <a:gd name="adj4" fmla="val 4427959"/>
              <a:gd name="adj5" fmla="val 7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1357298"/>
            <a:ext cx="321471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Организационная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часть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3214687"/>
            <a:ext cx="264320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Задание,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остановка проблемы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5143512"/>
            <a:ext cx="242889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Процесс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14480" y="5643578"/>
            <a:ext cx="264320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Завершение,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финал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000504"/>
            <a:ext cx="2000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Рефлексия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52" y="2357430"/>
            <a:ext cx="20717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Форма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отчета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8" name="Рисунок 17" descr="C:\Users\ЛФ\Pictures\DTWBqHOWkAAHGw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643182"/>
            <a:ext cx="3500462" cy="242889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sp>
        <p:nvSpPr>
          <p:cNvPr id="19" name="TextBox 18"/>
          <p:cNvSpPr txBox="1"/>
          <p:nvPr/>
        </p:nvSpPr>
        <p:spPr>
          <a:xfrm>
            <a:off x="1000100" y="285728"/>
            <a:ext cx="678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</a:t>
            </a:r>
            <a:r>
              <a:rPr lang="ru-RU" sz="4000" b="1" dirty="0" err="1" smtClean="0">
                <a:solidFill>
                  <a:srgbClr val="C00000"/>
                </a:solidFill>
                <a:latin typeface="Bookman Old Style" pitchFamily="18" charset="0"/>
              </a:rPr>
              <a:t>квест-игры</a:t>
            </a:r>
            <a:endParaRPr lang="ru-RU" sz="40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142853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Организационная часть </a:t>
            </a:r>
            <a:r>
              <a:rPr lang="ru-RU" sz="3600" b="1" dirty="0" err="1" smtClean="0">
                <a:solidFill>
                  <a:schemeClr val="tx2"/>
                </a:solidFill>
                <a:latin typeface="Bookman Old Style" pitchFamily="18" charset="0"/>
              </a:rPr>
              <a:t>квеста</a:t>
            </a:r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> 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214422"/>
            <a:ext cx="835824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создание игровой ситуации – </a:t>
            </a:r>
            <a:r>
              <a:rPr lang="ru-RU" sz="2400" dirty="0" err="1" smtClean="0">
                <a:latin typeface="Bookman Old Style" pitchFamily="18" charset="0"/>
              </a:rPr>
              <a:t>замотивировать</a:t>
            </a:r>
            <a:r>
              <a:rPr lang="ru-RU" sz="2400" dirty="0" smtClean="0">
                <a:latin typeface="Bookman Old Style" pitchFamily="18" charset="0"/>
              </a:rPr>
              <a:t> участников;    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распределение детей на команды;                                                                            знакомство с правилами;                                                                                                          </a:t>
            </a:r>
          </a:p>
          <a:p>
            <a:pPr lvl="1"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раздача карт и буклетов путеводителей, в которых в иллюстрированной форме представлен порядок прохождения игровых заданий.</a:t>
            </a:r>
          </a:p>
          <a:p>
            <a:endParaRPr lang="ru-RU" dirty="0"/>
          </a:p>
        </p:txBody>
      </p:sp>
      <p:pic>
        <p:nvPicPr>
          <p:cNvPr id="9" name="Рисунок 8" descr="C:\Users\ЛФ\Pictures\komandnaja-kvest-igra-dlja-detej.png"/>
          <p:cNvPicPr/>
          <p:nvPr/>
        </p:nvPicPr>
        <p:blipFill>
          <a:blip r:embed="rId3"/>
          <a:srcRect l="2455" t="22449" r="50905"/>
          <a:stretch>
            <a:fillRect/>
          </a:stretch>
        </p:blipFill>
        <p:spPr bwMode="auto">
          <a:xfrm>
            <a:off x="2357422" y="4000504"/>
            <a:ext cx="250033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ЛФ\Pictures\komandnaja-kvest-igra-dlja-detej.png"/>
          <p:cNvPicPr/>
          <p:nvPr/>
        </p:nvPicPr>
        <p:blipFill>
          <a:blip r:embed="rId3"/>
          <a:srcRect l="51790" t="12472" b="6576"/>
          <a:stretch>
            <a:fillRect/>
          </a:stretch>
        </p:blipFill>
        <p:spPr bwMode="auto">
          <a:xfrm>
            <a:off x="4929190" y="407194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57290" y="214290"/>
            <a:ext cx="657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Bookman Old Style" pitchFamily="18" charset="0"/>
              </a:rPr>
              <a:t>Задание – постановка цели или проблемы, вопрос.</a:t>
            </a:r>
            <a:endParaRPr lang="ru-RU" sz="3200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428736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Задание должно быть понятно, интересно и выполнимо детьми.                                          Чётко определён игровой результат работы (задана серия вопросов, на которые нужно найти ответы; проговорена проблема, которую нужно решить). 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513"/>
          <a:stretch/>
        </p:blipFill>
        <p:spPr>
          <a:xfrm>
            <a:off x="2071670" y="3852040"/>
            <a:ext cx="4857784" cy="2825685"/>
          </a:xfrm>
          <a:prstGeom prst="round2DiagRect">
            <a:avLst>
              <a:gd name="adj1" fmla="val 16667"/>
              <a:gd name="adj2" fmla="val 22749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ЛФ\Pictures\9ba88504325e0e7380d6bf7142d7b35d.png"/>
          <p:cNvPicPr/>
          <p:nvPr/>
        </p:nvPicPr>
        <p:blipFill>
          <a:blip r:embed="rId2"/>
          <a:srcRect l="2343" t="3125" r="3125"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Ф\Pictures\9f26574153217bcc79b40a9d2a7b2d7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00079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311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ЛФ</dc:creator>
  <cp:lastModifiedBy>ЛФ</cp:lastModifiedBy>
  <cp:revision>38</cp:revision>
  <dcterms:created xsi:type="dcterms:W3CDTF">2020-04-22T15:42:23Z</dcterms:created>
  <dcterms:modified xsi:type="dcterms:W3CDTF">2020-05-11T14:10:14Z</dcterms:modified>
</cp:coreProperties>
</file>